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4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>
            <a:fillRect/>
          </a:stretch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31" t="0" r="0" b="0"/>
          <a:stretch>
            <a:fillRect/>
          </a:stretch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 w="9360">
            <a:noFill/>
          </a:ln>
        </p:spPr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>
            <a:fillRect/>
          </a:stretch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297"/>
          <a:stretch>
            <a:fillRect/>
          </a:stretch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7200">
                <a:solidFill>
                  <a:srgbClr val="ebebe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45720" rIns="45720" tIns="91440" bIns="91440"/>
          <a:p>
            <a:pPr>
              <a:lnSpc>
                <a:spcPct val="100000"/>
              </a:lnSpc>
            </a:pPr>
            <a:r>
              <a:rPr lang="en-US" sz="1100">
                <a:solidFill>
                  <a:srgbClr val="ffffff"/>
                </a:solidFill>
                <a:latin typeface="Century Gothic"/>
              </a:rPr>
              <a:t>3/31/15</a:t>
            </a:r>
            <a:endParaRPr/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45720" rIns="45720" tIns="91440" bIns="91440" anchor="b"/>
          <a:p>
            <a:endParaRPr/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47E841D0-1B4F-41BB-805F-404DBE936D70}" type="slidenum">
              <a:rPr lang="en-US" sz="28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6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4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4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>
            <a:fillRect/>
          </a:stretch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31" t="0" r="0" b="0"/>
          <a:stretch>
            <a:fillRect/>
          </a:stretch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 w="9360">
            <a:noFill/>
          </a:ln>
        </p:spPr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>
            <a:fillRect/>
          </a:stretch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297"/>
          <a:stretch>
            <a:fillRect/>
          </a:stretch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>
                <a:solidFill>
                  <a:srgbClr val="ffffff"/>
                </a:solidFill>
                <a:latin typeface="Century Gothic"/>
              </a:rPr>
              <a:t>Fifth level</a:t>
            </a:r>
            <a:endParaRPr/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 lIns="45720" rIns="45720" tIns="91440" bIns="91440"/>
          <a:p>
            <a:pPr>
              <a:lnSpc>
                <a:spcPct val="100000"/>
              </a:lnSpc>
            </a:pPr>
            <a:r>
              <a:rPr lang="en-US" sz="1100">
                <a:solidFill>
                  <a:srgbClr val="ffffff"/>
                </a:solidFill>
                <a:latin typeface="Century Gothic"/>
              </a:rPr>
              <a:t>3/31/15</a:t>
            </a:r>
            <a:endParaRPr/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lIns="45720" rIns="45720" tIns="91440" bIns="91440" anchor="b"/>
          <a:p>
            <a:endParaRPr/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315FD682-26B1-43B7-B4FB-D5A8DE208B9B}" type="slidenum">
              <a:rPr lang="en-US" sz="28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7200">
                <a:solidFill>
                  <a:srgbClr val="ebebeb"/>
                </a:solidFill>
                <a:latin typeface="Century Gothic"/>
              </a:rPr>
              <a:t>Java Multithreading</a:t>
            </a:r>
            <a:endParaRPr/>
          </a:p>
        </p:txBody>
      </p:sp>
      <p:sp>
        <p:nvSpPr>
          <p:cNvPr id="91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</p:spPr>
        <p:txBody>
          <a:bodyPr/>
          <a:p>
            <a:pPr algn="ctr"/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Threads A-Primer: What is a Thread?</a:t>
            </a:r>
            <a:endParaRPr/>
          </a:p>
        </p:txBody>
      </p:sp>
      <p:sp>
        <p:nvSpPr>
          <p:cNvPr id="93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A thread of execution within a program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Follows a linear sequence of commands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When a Java program starts, a thread is called and runs through the public static void main() method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This thread terminates when the method ends</a:t>
            </a:r>
            <a:endParaRPr/>
          </a:p>
          <a:p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244800" y="1790280"/>
            <a:ext cx="11629440" cy="47905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public class Driver {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public static void main(String[] args) { // Thread starts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System.out.println(“Goodbye world </a:t>
            </a:r>
            <a:r>
              <a:rPr lang="en-US" sz="2000">
                <a:solidFill>
                  <a:srgbClr val="ffffff"/>
                </a:solidFill>
                <a:latin typeface="Wingdings"/>
              </a:rPr>
              <a:t>:(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”);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// Thread dies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}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}</a:t>
            </a:r>
            <a:endParaRPr/>
          </a:p>
        </p:txBody>
      </p:sp>
      <p:sp>
        <p:nvSpPr>
          <p:cNvPr id="95" name="TextShape 2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Goodbye World Example: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Multithreading</a:t>
            </a:r>
            <a:endParaRPr/>
          </a:p>
        </p:txBody>
      </p:sp>
      <p:sp>
        <p:nvSpPr>
          <p:cNvPr id="97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In order to get more out of your programs, you can run multiple threads asynchronous of each other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Multiple threads allow for multicore computers to compute threads in </a:t>
            </a:r>
            <a:r>
              <a:rPr i="1" lang="en-US" sz="2000">
                <a:solidFill>
                  <a:srgbClr val="ffffff"/>
                </a:solidFill>
                <a:latin typeface="Century Gothic"/>
              </a:rPr>
              <a:t>parallel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, meaning that </a:t>
            </a:r>
            <a:r>
              <a:rPr i="1" lang="en-US" sz="2000">
                <a:solidFill>
                  <a:srgbClr val="ffffff"/>
                </a:solidFill>
                <a:latin typeface="Century Gothic"/>
              </a:rPr>
              <a:t>N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 operations are performed at a time, with </a:t>
            </a:r>
            <a:r>
              <a:rPr i="1" lang="en-US" sz="2000">
                <a:solidFill>
                  <a:srgbClr val="ffffff"/>
                </a:solidFill>
                <a:latin typeface="Century Gothic"/>
              </a:rPr>
              <a:t>N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 equal to the number of processors in the CPU.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Benefits: Parallel computing = more speed!!!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Drawbacks: Hard to tell if data is in the right place at the right time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Applications of Multithreading</a:t>
            </a:r>
            <a:endParaRPr/>
          </a:p>
        </p:txBody>
      </p:sp>
      <p:sp>
        <p:nvSpPr>
          <p:cNvPr id="99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Faster algorithm computing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Graphical applications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One thread for repainting, while other threads perform back-end operations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In general, anytime operations do not need to be performed in sync with one another, multithreading is a good design choice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  <a:latin typeface="Century Gothic"/>
              </a:rPr>
              <a:t>Caveat: too many threads will slow down the application, especially if the hardware has fewer cores.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ffffff"/>
                </a:solidFill>
                <a:latin typeface="Century Gothic"/>
              </a:rPr>
              <a:t>Speed tests help to find a good balance of threads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Java Syntax</a:t>
            </a:r>
            <a:endParaRPr/>
          </a:p>
        </p:txBody>
      </p:sp>
      <p:sp>
        <p:nvSpPr>
          <p:cNvPr id="101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2 ways of creating a thread, a quick way and a permanent way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new Thread(Runnable target);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The runnable target can be instantiated inside the constructor(quick), or a class can implement the runnable interface and be passed to the constructor(permanent, slower)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Once a thread is started, the run method of the Runnable object is ran once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Quick method</a:t>
            </a:r>
            <a:endParaRPr/>
          </a:p>
        </p:txBody>
      </p:sp>
      <p:sp>
        <p:nvSpPr>
          <p:cNvPr id="103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public class Driver { // Quick, but lose access to the Runnable object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public static void main(String[] args) {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      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new Thread(new Runnable() {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            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public void run() {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                  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// commands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            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}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      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}).start();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}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}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4200">
                <a:solidFill>
                  <a:srgbClr val="ebebeb"/>
                </a:solidFill>
                <a:latin typeface="Century Gothic"/>
              </a:rPr>
              <a:t>Permanant method</a:t>
            </a:r>
            <a:endParaRPr/>
          </a:p>
        </p:txBody>
      </p:sp>
      <p:sp>
        <p:nvSpPr>
          <p:cNvPr id="105" name="TextShape 2"/>
          <p:cNvSpPr txBox="1"/>
          <p:nvPr/>
        </p:nvSpPr>
        <p:spPr>
          <a:xfrm>
            <a:off x="1103400" y="2053080"/>
            <a:ext cx="8946360" cy="43732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public class Driver implements Runnable { // Slower, but now have run()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public static void main(String[] args) {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      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new Thread(this).start();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}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public void run() {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      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// Commands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>
                <a:solidFill>
                  <a:srgbClr val="ffffff"/>
                </a:solidFill>
                <a:latin typeface="Century Gothic"/>
              </a:rPr>
              <a:t>}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}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**Look at examples**</a:t>
            </a: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